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Supporting Your Child At home in literacy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Reading and phonics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77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WELCOME</a:t>
            </a:r>
            <a:br>
              <a:rPr lang="en-GB" dirty="0" smtClean="0"/>
            </a:br>
            <a:r>
              <a:rPr lang="en-GB" dirty="0" smtClean="0"/>
              <a:t>In our session today we will be looking at: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EYFS literacy curriculum and end of reception expectations</a:t>
            </a:r>
          </a:p>
          <a:p>
            <a:r>
              <a:rPr lang="en-GB" dirty="0" smtClean="0"/>
              <a:t>Why is reading so important/ the benefits of reading</a:t>
            </a:r>
          </a:p>
          <a:p>
            <a:r>
              <a:rPr lang="en-GB" dirty="0" smtClean="0"/>
              <a:t>Reading for pleasure   </a:t>
            </a:r>
          </a:p>
          <a:p>
            <a:r>
              <a:rPr lang="en-GB" dirty="0" smtClean="0"/>
              <a:t>Daily reading practise</a:t>
            </a:r>
          </a:p>
          <a:p>
            <a:r>
              <a:rPr lang="en-GB" dirty="0" smtClean="0"/>
              <a:t>How we teach reading in school </a:t>
            </a:r>
          </a:p>
          <a:p>
            <a:r>
              <a:rPr lang="en-GB" dirty="0" smtClean="0"/>
              <a:t>Phonics- Letters and Sounds </a:t>
            </a:r>
          </a:p>
        </p:txBody>
      </p:sp>
    </p:spTree>
    <p:extLst>
      <p:ext uri="{BB962C8B-B14F-4D97-AF65-F5344CB8AC3E}">
        <p14:creationId xmlns:p14="http://schemas.microsoft.com/office/powerpoint/2010/main" val="3857068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EYFS Literacy Curriculum- 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/>
              <a:t>Read individual letters by saying the sounds for them. </a:t>
            </a:r>
          </a:p>
          <a:p>
            <a:r>
              <a:rPr lang="en-GB" sz="2000" dirty="0" smtClean="0"/>
              <a:t>Blend </a:t>
            </a:r>
            <a:r>
              <a:rPr lang="en-GB" sz="2000" dirty="0"/>
              <a:t>sounds into words, so that they can read short words made up of known letter-sound correspondences. </a:t>
            </a:r>
          </a:p>
          <a:p>
            <a:r>
              <a:rPr lang="en-GB" sz="2000" dirty="0" smtClean="0"/>
              <a:t>Read </a:t>
            </a:r>
            <a:r>
              <a:rPr lang="en-GB" sz="2000" dirty="0"/>
              <a:t>some letter groups that each represent one sound and say sounds for them. </a:t>
            </a:r>
          </a:p>
          <a:p>
            <a:r>
              <a:rPr lang="en-GB" sz="2000" dirty="0" smtClean="0"/>
              <a:t>Read </a:t>
            </a:r>
            <a:r>
              <a:rPr lang="en-GB" sz="2000" dirty="0"/>
              <a:t>a few common exception words matched to the school’s phonic programme. </a:t>
            </a:r>
          </a:p>
          <a:p>
            <a:r>
              <a:rPr lang="en-GB" sz="2000" dirty="0" smtClean="0"/>
              <a:t>Read </a:t>
            </a:r>
            <a:r>
              <a:rPr lang="en-GB" sz="2000" dirty="0"/>
              <a:t>simple phrases and sentences made up of words with known letter–sound correspondences and, where necessary, a few exception words. </a:t>
            </a:r>
          </a:p>
          <a:p>
            <a:r>
              <a:rPr lang="en-GB" sz="2000" dirty="0" smtClean="0"/>
              <a:t>Re-read </a:t>
            </a:r>
            <a:r>
              <a:rPr lang="en-GB" sz="2000" dirty="0"/>
              <a:t>these books to build up their confidence in word reading, their fluency and their understanding and enjoyment. </a:t>
            </a:r>
          </a:p>
        </p:txBody>
      </p:sp>
    </p:spTree>
    <p:extLst>
      <p:ext uri="{BB962C8B-B14F-4D97-AF65-F5344CB8AC3E}">
        <p14:creationId xmlns:p14="http://schemas.microsoft.com/office/powerpoint/2010/main" val="248899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Reception end of Year expectations and the </a:t>
            </a:r>
            <a:r>
              <a:rPr lang="en-GB" dirty="0" err="1" smtClean="0"/>
              <a:t>EARly</a:t>
            </a:r>
            <a:r>
              <a:rPr lang="en-GB" dirty="0" smtClean="0"/>
              <a:t> learning goal for literacy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Demonstrate understanding of what has been read to them by retelling stories and narratives using their own words and recently introduced vocabulary. • Anticipate (where appropriate) key events in stories. • Use and understand recently introduced vocabulary during discussions about stories, non-fiction, rhymes and poems and during role play</a:t>
            </a:r>
            <a:r>
              <a:rPr lang="en-GB" dirty="0" smtClean="0"/>
              <a:t>.</a:t>
            </a:r>
          </a:p>
          <a:p>
            <a:r>
              <a:rPr lang="en-GB" dirty="0"/>
              <a:t>Say a sound for each letter in the alphabet and at least 10 digraphs. • Read words consistent with their phonic knowledge by sound-blending. • Read aloud simple sentences and books that are consistent with their phonic knowledge, including some common exception words</a:t>
            </a:r>
            <a:r>
              <a:rPr lang="en-GB" dirty="0" smtClean="0"/>
              <a:t>.</a:t>
            </a:r>
          </a:p>
          <a:p>
            <a:r>
              <a:rPr lang="en-GB" dirty="0" smtClean="0"/>
              <a:t>(Readiness for the challenging Year 1 curriculum and phonics check.)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30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442672"/>
            <a:ext cx="9905998" cy="1478570"/>
          </a:xfrm>
        </p:spPr>
        <p:txBody>
          <a:bodyPr/>
          <a:lstStyle/>
          <a:p>
            <a:r>
              <a:rPr lang="en-GB" dirty="0" smtClean="0"/>
              <a:t>Benefits of reading for children- home and school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652954"/>
            <a:ext cx="9905999" cy="4958861"/>
          </a:xfrm>
        </p:spPr>
        <p:txBody>
          <a:bodyPr>
            <a:noAutofit/>
          </a:bodyPr>
          <a:lstStyle/>
          <a:p>
            <a:r>
              <a:rPr lang="en-GB" sz="2000" dirty="0"/>
              <a:t>Their vocabulary is larger and more extensive.</a:t>
            </a:r>
          </a:p>
          <a:p>
            <a:r>
              <a:rPr lang="en-GB" sz="2000" dirty="0"/>
              <a:t>They perform better academically.</a:t>
            </a:r>
          </a:p>
          <a:p>
            <a:r>
              <a:rPr lang="en-GB" sz="2000" dirty="0"/>
              <a:t>Their imagination can run wild.</a:t>
            </a:r>
          </a:p>
          <a:p>
            <a:r>
              <a:rPr lang="en-GB" sz="2000" dirty="0"/>
              <a:t>Their creativity skills develop.</a:t>
            </a:r>
          </a:p>
          <a:p>
            <a:r>
              <a:rPr lang="en-GB" sz="2000" dirty="0"/>
              <a:t>They develop empathy.</a:t>
            </a:r>
          </a:p>
          <a:p>
            <a:r>
              <a:rPr lang="en-GB" sz="2000" dirty="0"/>
              <a:t>They gain a deeper understanding of their world.</a:t>
            </a:r>
          </a:p>
          <a:p>
            <a:r>
              <a:rPr lang="en-GB" sz="2000" dirty="0"/>
              <a:t>Their concentration levels improve.</a:t>
            </a:r>
          </a:p>
          <a:p>
            <a:r>
              <a:rPr lang="en-GB" sz="2000" dirty="0"/>
              <a:t>The parent and child bond improves.</a:t>
            </a:r>
          </a:p>
          <a:p>
            <a:r>
              <a:rPr lang="en-GB" sz="2000" dirty="0"/>
              <a:t>Their cognitive development is supported.</a:t>
            </a:r>
          </a:p>
          <a:p>
            <a:r>
              <a:rPr lang="en-GB" sz="2000" dirty="0"/>
              <a:t>Their social skills and interaction improve.</a:t>
            </a:r>
          </a:p>
        </p:txBody>
      </p:sp>
    </p:spTree>
    <p:extLst>
      <p:ext uri="{BB962C8B-B14F-4D97-AF65-F5344CB8AC3E}">
        <p14:creationId xmlns:p14="http://schemas.microsoft.com/office/powerpoint/2010/main" val="367923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for pleasure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265613"/>
          </a:xfrm>
        </p:spPr>
        <p:txBody>
          <a:bodyPr>
            <a:normAutofit fontScale="40000" lnSpcReduction="20000"/>
          </a:bodyPr>
          <a:lstStyle/>
          <a:p>
            <a:r>
              <a:rPr lang="en-GB" sz="4200" dirty="0" smtClean="0"/>
              <a:t>An adult reading to a child regularly such as at bedtime every night. </a:t>
            </a:r>
          </a:p>
          <a:p>
            <a:r>
              <a:rPr lang="en-GB" sz="4200" dirty="0" smtClean="0"/>
              <a:t>This is a fun time to bond with your child.</a:t>
            </a:r>
          </a:p>
          <a:p>
            <a:r>
              <a:rPr lang="en-GB" sz="4200" dirty="0" smtClean="0"/>
              <a:t>This fosters a love of reading and books. Let your child see that you enjoy it too! </a:t>
            </a:r>
          </a:p>
          <a:p>
            <a:r>
              <a:rPr lang="en-GB" sz="4200" dirty="0" smtClean="0"/>
              <a:t>Develops key literacy and reading skills with you providing a good model. Don’t expect your child to read the words- just to listen, interact and enjoy!</a:t>
            </a:r>
          </a:p>
          <a:p>
            <a:r>
              <a:rPr lang="en-GB" sz="4200" dirty="0" smtClean="0"/>
              <a:t>Use of the local library and school lending library (we can provide more books if you need!)</a:t>
            </a:r>
          </a:p>
          <a:p>
            <a:r>
              <a:rPr lang="en-GB" sz="4200" dirty="0" smtClean="0"/>
              <a:t>Reading the same book over and over is fine. Children will have their favourites! Discuss books by the same author</a:t>
            </a:r>
          </a:p>
          <a:p>
            <a:r>
              <a:rPr lang="en-GB" sz="4200" dirty="0"/>
              <a:t>Allow your child to see you reading for pleasure. It may be fiction or </a:t>
            </a:r>
            <a:r>
              <a:rPr lang="en-GB" sz="4200" dirty="0" smtClean="0"/>
              <a:t>non-fiction.</a:t>
            </a:r>
          </a:p>
          <a:p>
            <a:r>
              <a:rPr lang="en-GB" sz="4200" dirty="0" smtClean="0"/>
              <a:t>Have fun when you are out and about- noticing letters and print in the environment and food labels in shops</a:t>
            </a:r>
          </a:p>
          <a:p>
            <a:r>
              <a:rPr lang="en-GB" sz="4200" dirty="0" smtClean="0"/>
              <a:t>See top tips sheet and (https</a:t>
            </a:r>
            <a:r>
              <a:rPr lang="en-GB" sz="4200" dirty="0"/>
              <a:t>://www.youtube.com/watch?v=-</a:t>
            </a:r>
            <a:r>
              <a:rPr lang="en-GB" sz="4200" dirty="0" smtClean="0"/>
              <a:t>OG2Q6pPQYw)</a:t>
            </a:r>
            <a:endParaRPr lang="en-GB" sz="4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023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we teach reading in school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Guided reading- Aim at least once weekly. It is important that your child has their reading book in school everyday as days may change.</a:t>
            </a:r>
          </a:p>
          <a:p>
            <a:r>
              <a:rPr lang="en-GB" dirty="0" smtClean="0"/>
              <a:t>Teaching skills linked to comprehension (retelling, prediction), book handling, concepts about print, expressing attitudes and opinions </a:t>
            </a:r>
          </a:p>
          <a:p>
            <a:r>
              <a:rPr lang="en-GB" dirty="0" smtClean="0"/>
              <a:t>Application of phonics- reading books will match the phonic level that your child is working at.</a:t>
            </a:r>
          </a:p>
          <a:p>
            <a:r>
              <a:rPr lang="en-GB" dirty="0" smtClean="0"/>
              <a:t>Phonics – letters and sounds taught daily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677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practise at home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Make reading practise a pleasure not a chore!</a:t>
            </a:r>
          </a:p>
          <a:p>
            <a:r>
              <a:rPr lang="en-GB" dirty="0" smtClean="0"/>
              <a:t>5 </a:t>
            </a:r>
            <a:r>
              <a:rPr lang="en-GB" dirty="0" err="1" smtClean="0"/>
              <a:t>mins</a:t>
            </a:r>
            <a:r>
              <a:rPr lang="en-GB" dirty="0" smtClean="0"/>
              <a:t> daily – there is no requirement to read the whole book, just a few pages. The books will be very simple at first.</a:t>
            </a:r>
          </a:p>
          <a:p>
            <a:r>
              <a:rPr lang="en-GB" dirty="0" smtClean="0"/>
              <a:t>Don’t expect your child to read fluently. They will need support to sound out words and recall the tricky words they know. Help them to track the text with their finger.</a:t>
            </a:r>
          </a:p>
          <a:p>
            <a:r>
              <a:rPr lang="en-GB" dirty="0" smtClean="0"/>
              <a:t>Talk about the book- see Top Tips. </a:t>
            </a:r>
          </a:p>
          <a:p>
            <a:r>
              <a:rPr lang="en-GB" dirty="0" smtClean="0"/>
              <a:t>Please sign your child’s reading record to ensure they get rewards and </a:t>
            </a:r>
            <a:r>
              <a:rPr lang="en-GB" dirty="0" err="1" smtClean="0"/>
              <a:t>Clems</a:t>
            </a:r>
            <a:r>
              <a:rPr lang="en-GB" dirty="0" smtClean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776438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258</TotalTime>
  <Words>688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Circuit</vt:lpstr>
      <vt:lpstr>Supporting Your Child At home in literacy</vt:lpstr>
      <vt:lpstr>WELCOME In our session today we will be looking at:</vt:lpstr>
      <vt:lpstr>The EYFS Literacy Curriculum- Reading</vt:lpstr>
      <vt:lpstr>Reception end of Year expectations and the EARly learning goal for literacy </vt:lpstr>
      <vt:lpstr>Benefits of reading for children- home and school</vt:lpstr>
      <vt:lpstr>Reading for pleasure </vt:lpstr>
      <vt:lpstr>How we teach reading in school</vt:lpstr>
      <vt:lpstr>Reading practise at home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Your Child At home in literacy</dc:title>
  <dc:creator>Caroline Rodgers</dc:creator>
  <cp:lastModifiedBy>Samantha Beedle</cp:lastModifiedBy>
  <cp:revision>9</cp:revision>
  <dcterms:created xsi:type="dcterms:W3CDTF">2021-09-23T07:34:09Z</dcterms:created>
  <dcterms:modified xsi:type="dcterms:W3CDTF">2022-10-07T13:36:17Z</dcterms:modified>
</cp:coreProperties>
</file>