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43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8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5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7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88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7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2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1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5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3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6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0E9E-3A43-491D-B687-A1EA433635FF}" type="datetimeFigureOut">
              <a:rPr lang="en-GB" smtClean="0"/>
              <a:t>22/01/2023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CA2B91-2BF3-4085-9C9F-94F163A7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9716" y="2285999"/>
            <a:ext cx="8299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</a:rPr>
              <a:t>Supporting your child at home in mathematics</a:t>
            </a:r>
            <a:endParaRPr lang="en-GB" sz="5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16" y="467091"/>
            <a:ext cx="6329234" cy="1546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047" y="4040325"/>
            <a:ext cx="2864263" cy="2555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056" y="4654793"/>
            <a:ext cx="3959655" cy="1728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391" y="4141375"/>
            <a:ext cx="3362325" cy="24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975" y="246185"/>
            <a:ext cx="737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entury Gothic" panose="020B0502020202020204" pitchFamily="34" charset="0"/>
              </a:rPr>
              <a:t>Early learning goals (ELGs)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08" y="1015626"/>
            <a:ext cx="9108830" cy="563231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entury Gothic" panose="020B0502020202020204" pitchFamily="34" charset="0"/>
              </a:rPr>
              <a:t>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Have a deep understanding of number to 10, including the composition of each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Century Gothic" panose="020B0502020202020204" pitchFamily="34" charset="0"/>
              </a:rPr>
              <a:t>Subitise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(recognise quantities without counting) up to five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Automatically recall (without reference to rhymes, counting or other aids) number bonds up to five (including subtraction facts) and some number bonds to 10, including double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000" u="sng" dirty="0">
                <a:latin typeface="Century Gothic" panose="020B0502020202020204" pitchFamily="34" charset="0"/>
              </a:rPr>
              <a:t>Numerical patterns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Verbally count beyond 20, recognising the pattern of the counting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Compare quantities up to 10 in different </a:t>
            </a:r>
            <a:r>
              <a:rPr lang="en-GB" sz="2000" dirty="0" smtClean="0">
                <a:latin typeface="Century Gothic" panose="020B0502020202020204" pitchFamily="34" charset="0"/>
              </a:rPr>
              <a:t>contexts</a:t>
            </a:r>
            <a:r>
              <a:rPr lang="en-GB" sz="2000" dirty="0">
                <a:latin typeface="Century Gothic" panose="020B0502020202020204" pitchFamily="34" charset="0"/>
              </a:rPr>
              <a:t>, recognising when one quantity is greater than, less than or the same as the other quantity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Explore and represent patterns within numbers up to 10, including evens and odds, double facts and how quantities can be distributed equally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7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08" y="386861"/>
            <a:ext cx="95502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entury Gothic" panose="020B0502020202020204" pitchFamily="34" charset="0"/>
              </a:rPr>
              <a:t>Counting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1:1 principle- the need to count each object once (without skimming or flurrying)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Stable order principle- saying the number names in the correct order and understanding that this will not change (counting songs and rhymes help this)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Order irrelevance principle- the understanding that the order objects are counted is not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Cardinal principle- the final number counted tells the counter how many objects are in the group (conservation number- this does not change even if the objects are moved around)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Abstraction principle- everything can be counted including actions and sounds</a:t>
            </a:r>
            <a:endParaRPr lang="en-GB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63" y="4823492"/>
            <a:ext cx="6147654" cy="18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5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76" y="773723"/>
            <a:ext cx="105595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entury Gothic" panose="020B0502020202020204" pitchFamily="34" charset="0"/>
              </a:rPr>
              <a:t>Number sense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Critical to a deep understanding of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Most children can count to ten sequentially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They need to associate numbers with quantity e.g. they know they are four, but do they know they are four years old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Expose children to lots of opportunities to handle, sort, compare and count real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Handling quantities helps children to understand their value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e.g. they may hold two objects in one hand, but as the quantity of objects increases they will need two hands, so they feel how the quantity </a:t>
            </a:r>
            <a:r>
              <a:rPr lang="en-GB" sz="2000" dirty="0" smtClean="0">
                <a:latin typeface="Century Gothic" panose="020B0502020202020204" pitchFamily="34" charset="0"/>
              </a:rPr>
              <a:t>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Understanding 10- composition, </a:t>
            </a:r>
            <a:r>
              <a:rPr lang="en-GB" sz="2000" dirty="0" err="1" smtClean="0">
                <a:latin typeface="Century Gothic" panose="020B0502020202020204" pitchFamily="34" charset="0"/>
              </a:rPr>
              <a:t>subitisin</a:t>
            </a:r>
            <a:r>
              <a:rPr lang="en-GB" sz="2000" dirty="0" err="1" smtClean="0">
                <a:latin typeface="Century Gothic" panose="020B0502020202020204" pitchFamily="34" charset="0"/>
              </a:rPr>
              <a:t>g</a:t>
            </a:r>
            <a:r>
              <a:rPr lang="en-GB" sz="2000" dirty="0" smtClean="0">
                <a:latin typeface="Century Gothic" panose="020B0502020202020204" pitchFamily="34" charset="0"/>
              </a:rPr>
              <a:t> and patterns in number</a:t>
            </a:r>
            <a:endParaRPr lang="en-GB" sz="2000" dirty="0" smtClean="0">
              <a:latin typeface="Century Gothic" panose="020B0502020202020204" pitchFamily="34" charset="0"/>
            </a:endParaRP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62" y="4973310"/>
            <a:ext cx="3420208" cy="1749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4973310"/>
            <a:ext cx="2571016" cy="18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138" y="351693"/>
            <a:ext cx="83526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entury Gothic" panose="020B0502020202020204" pitchFamily="34" charset="0"/>
              </a:rPr>
              <a:t>Our maths lessons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400" u="sng" dirty="0" smtClean="0">
                <a:latin typeface="Century Gothic" panose="020B0502020202020204" pitchFamily="34" charset="0"/>
              </a:rPr>
              <a:t>White Rose Maths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Whole class carpet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Split into two groups for a more focused, practical activity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 smtClean="0">
              <a:latin typeface="Century Gothic" panose="020B0502020202020204" pitchFamily="34" charset="0"/>
            </a:endParaRPr>
          </a:p>
          <a:p>
            <a:r>
              <a:rPr lang="en-GB" sz="2400" u="sng" dirty="0" smtClean="0">
                <a:latin typeface="Century Gothic" panose="020B0502020202020204" pitchFamily="34" charset="0"/>
              </a:rPr>
              <a:t>Mastering Number</a:t>
            </a:r>
          </a:p>
          <a:p>
            <a:endParaRPr lang="en-GB" sz="2400" u="sng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Fast maths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Whole class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Recaps prior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Uses number blocks as visual aids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901" y="470021"/>
            <a:ext cx="1891445" cy="160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42" y="3081337"/>
            <a:ext cx="3054501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84" y="251650"/>
            <a:ext cx="80097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entury Gothic" panose="020B0502020202020204" pitchFamily="34" charset="0"/>
              </a:rPr>
              <a:t>Continuous provision</a:t>
            </a:r>
          </a:p>
          <a:p>
            <a:endParaRPr lang="en-GB" sz="4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Maths area with resources- giant dice, math link cubes, five frames, </a:t>
            </a:r>
            <a:r>
              <a:rPr lang="en-GB" sz="2000" dirty="0" err="1" smtClean="0">
                <a:latin typeface="Century Gothic" panose="020B0502020202020204" pitchFamily="34" charset="0"/>
              </a:rPr>
              <a:t>numicon</a:t>
            </a:r>
            <a:r>
              <a:rPr lang="en-GB" sz="2000" dirty="0" smtClean="0">
                <a:latin typeface="Century Gothic" panose="020B0502020202020204" pitchFamily="34" charset="0"/>
              </a:rPr>
              <a:t>, numerals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Maths table-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updated weekly with a maths challenge based on what we are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entury Gothic" panose="020B0502020202020204" pitchFamily="34" charset="0"/>
              </a:rPr>
              <a:t>Using maths in the environment e.g. toy shop with money, Chinese new year fine motor, chalk numbers, repeating patterns with natural objects</a:t>
            </a:r>
          </a:p>
          <a:p>
            <a:endParaRPr lang="en-GB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56" y="4160411"/>
            <a:ext cx="4776725" cy="1800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876" y="166689"/>
            <a:ext cx="3493925" cy="2831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746" y="3402623"/>
            <a:ext cx="3105768" cy="30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46" y="545122"/>
            <a:ext cx="8159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entury Gothic" panose="020B0502020202020204" pitchFamily="34" charset="0"/>
              </a:rPr>
              <a:t>Do you have any questions?</a:t>
            </a:r>
            <a:endParaRPr lang="en-GB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4" y="2231104"/>
            <a:ext cx="4171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55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441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Beedle</dc:creator>
  <cp:lastModifiedBy>Samantha Beedle</cp:lastModifiedBy>
  <cp:revision>12</cp:revision>
  <dcterms:created xsi:type="dcterms:W3CDTF">2023-01-18T19:17:59Z</dcterms:created>
  <dcterms:modified xsi:type="dcterms:W3CDTF">2023-01-22T20:45:53Z</dcterms:modified>
</cp:coreProperties>
</file>